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0" r:id="rId15"/>
    <p:sldId id="272" r:id="rId16"/>
    <p:sldId id="273" r:id="rId17"/>
    <p:sldId id="275" r:id="rId18"/>
    <p:sldId id="276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1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18F13-F950-4DE0-AA5D-B773B0D9840B}" type="datetimeFigureOut">
              <a:rPr lang="en-US"/>
              <a:pPr/>
              <a:t>2/25/2015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3780F-A0B9-4927-8846-461E1599062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88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780F-A0B9-4927-8846-461E15990622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2204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780F-A0B9-4927-8846-461E15990622}" type="slidenum">
              <a:rPr lang="en-US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143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780F-A0B9-4927-8846-461E15990622}" type="slidenum">
              <a:rPr lang="en-US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71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780F-A0B9-4927-8846-461E15990622}" type="slidenum">
              <a:rPr lang="en-US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603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780F-A0B9-4927-8846-461E15990622}" type="slidenum">
              <a:rPr lang="en-US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183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780F-A0B9-4927-8846-461E15990622}" type="slidenum">
              <a:rPr lang="en-US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867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780F-A0B9-4927-8846-461E15990622}" type="slidenum">
              <a:rPr lang="en-US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37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780F-A0B9-4927-8846-461E15990622}" type="slidenum">
              <a:rPr lang="en-US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988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780F-A0B9-4927-8846-461E15990622}" type="slidenum">
              <a:rPr lang="en-US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424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780F-A0B9-4927-8846-461E15990622}" type="slidenum">
              <a:rPr lang="en-US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143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536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6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57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91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9734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04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09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71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0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16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35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pPr/>
              <a:t>2/25/2015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08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8106856" cy="356616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alibri" charset="0"/>
              </a:rPr>
              <a:t>MAP 21 Performance Measures for Pavements and Bridges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898989"/>
                </a:solidFill>
                <a:latin typeface="Calibri" charset="0"/>
              </a:rPr>
              <a:t>Jon Wilcoxson</a:t>
            </a:r>
          </a:p>
          <a:p>
            <a:pPr algn="ctr"/>
            <a:r>
              <a:rPr lang="en-US" b="1" dirty="0">
                <a:solidFill>
                  <a:srgbClr val="898989"/>
                </a:solidFill>
                <a:latin typeface="Calibri" charset="0"/>
              </a:rPr>
              <a:t>Division of Maintenance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38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Metrics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Smoothness (IRI)</a:t>
            </a:r>
          </a:p>
          <a:p>
            <a:r>
              <a:rPr lang="en-US" sz="1800" dirty="0"/>
              <a:t>Cracking</a:t>
            </a:r>
          </a:p>
          <a:p>
            <a:r>
              <a:rPr lang="en-US" sz="1800" dirty="0"/>
              <a:t>Rutting (Asphalt)</a:t>
            </a:r>
          </a:p>
          <a:p>
            <a:r>
              <a:rPr lang="en-US" sz="1800" dirty="0"/>
              <a:t>Faulting (Concrete)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“Good” and “Poor” Defined?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698042" y="2283958"/>
          <a:ext cx="7549929" cy="2689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3167"/>
                <a:gridCol w="1696130"/>
                <a:gridCol w="1696130"/>
                <a:gridCol w="1714502"/>
              </a:tblGrid>
              <a:tr h="484764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Good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Fair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Poor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</a:tr>
              <a:tr h="53169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IRI (inches/mile)</a:t>
                      </a:r>
                      <a:endParaRPr lang="en-US" sz="24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&lt;95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95-170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&gt;170</a:t>
                      </a:r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</a:tr>
              <a:tr h="53689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Cracking (%)</a:t>
                      </a:r>
                      <a:endParaRPr lang="en-US" sz="24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&lt;5%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5% - 10%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&gt;10%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</a:tr>
              <a:tr h="56802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Rutting (inches)</a:t>
                      </a:r>
                      <a:endParaRPr lang="en-US" sz="24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&lt;0.20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0.20 – 0.40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&gt;0.40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</a:tr>
              <a:tr h="56802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Faulting (inches)</a:t>
                      </a:r>
                      <a:endParaRPr lang="en-US" sz="24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&lt;0.05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0.05 – 0.15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&gt;0.15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Pavement Condition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808260" y="2381929"/>
          <a:ext cx="7574420" cy="304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7210"/>
                <a:gridCol w="3787210"/>
              </a:tblGrid>
              <a:tr h="5939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Metric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Rating Results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Overall Section Rating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</a:tr>
              <a:tr h="8157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All</a:t>
                      </a:r>
                      <a:r>
                        <a:rPr lang="en-US" sz="2400" baseline="0" dirty="0" smtClean="0"/>
                        <a:t> three metrics rated “Good”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Good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</a:tr>
              <a:tr h="8157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More than 2 metrics rated “Poor”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rgbClr val="E2A6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Poor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rgbClr val="E2A69A"/>
                    </a:solidFill>
                  </a:tcPr>
                </a:tc>
              </a:tr>
              <a:tr h="8157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All other combinations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Fair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Threshold and Penalties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No more than 5% of Interstate Pavements allowed in Poor Condition</a:t>
            </a:r>
          </a:p>
          <a:p>
            <a:r>
              <a:rPr lang="en-US" sz="1800" dirty="0"/>
              <a:t>If target is not attained for two consecutive years, state must obligate funds to improve the measure.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Condition Measures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47216" y="2565626"/>
          <a:ext cx="3787210" cy="2209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7210"/>
              </a:tblGrid>
              <a:tr h="5939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National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Highway System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</a:tr>
              <a:tr h="8157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% of</a:t>
                      </a:r>
                      <a:r>
                        <a:rPr lang="en-US" sz="2400" baseline="0" dirty="0" smtClean="0"/>
                        <a:t> Bridges in “Good” Condition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% of Bridges in “Poor” Condition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</a:tr>
            </a:tbl>
          </a:graphicData>
        </a:graphic>
      </p:graphicFrame>
      <p:sp>
        <p:nvSpPr>
          <p:cNvPr id="5" name="Right Brace 4"/>
          <p:cNvSpPr/>
          <p:nvPr/>
        </p:nvSpPr>
        <p:spPr>
          <a:xfrm>
            <a:off x="6135460" y="3141210"/>
            <a:ext cx="630692" cy="15736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" name="TextBox 5"/>
          <p:cNvSpPr txBox="1"/>
          <p:nvPr/>
        </p:nvSpPr>
        <p:spPr>
          <a:xfrm>
            <a:off x="6796768" y="3710668"/>
            <a:ext cx="1806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 By Deck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6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6710" y="1438956"/>
            <a:ext cx="6037488" cy="371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Bridge Condition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073973"/>
              </p:ext>
            </p:extLst>
          </p:nvPr>
        </p:nvGraphicFramePr>
        <p:xfrm>
          <a:off x="808260" y="2381929"/>
          <a:ext cx="7574420" cy="3041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7210"/>
                <a:gridCol w="3787210"/>
              </a:tblGrid>
              <a:tr h="5939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Metric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Rating Results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Overall Section Rating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</a:tr>
              <a:tr h="8157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All</a:t>
                      </a:r>
                      <a:r>
                        <a:rPr lang="en-US" sz="2400" baseline="0" dirty="0" smtClean="0"/>
                        <a:t> three metrics rated “Good”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Good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</a:tr>
              <a:tr h="815738">
                <a:tc>
                  <a:txBody>
                    <a:bodyPr/>
                    <a:lstStyle/>
                    <a:p>
                      <a:pPr algn="ctr"/>
                      <a:r>
                        <a:rPr lang="en-US" sz="2400" b="1" u="sng" dirty="0" smtClean="0"/>
                        <a:t>ANY</a:t>
                      </a:r>
                      <a:r>
                        <a:rPr lang="en-US" sz="2400" dirty="0" smtClean="0"/>
                        <a:t> Metric </a:t>
                      </a:r>
                      <a:r>
                        <a:rPr lang="en-US" sz="2400" dirty="0" smtClean="0"/>
                        <a:t>Rated “</a:t>
                      </a:r>
                      <a:r>
                        <a:rPr lang="en-US" sz="2400" dirty="0" smtClean="0"/>
                        <a:t>Poor”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rgbClr val="E2A6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Poor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rgbClr val="E2A69A"/>
                    </a:solidFill>
                  </a:tcPr>
                </a:tc>
              </a:tr>
              <a:tr h="8157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All other combinations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Fair</a:t>
                      </a:r>
                      <a:endParaRPr lang="en-US" sz="2400" dirty="0"/>
                    </a:p>
                  </a:txBody>
                  <a:tcPr marL="68580" marR="68580" marT="34290" marB="3429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Threshold and Penalties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No more than 10% of NHS Bridge Deck Area allowed in Poor Condition</a:t>
            </a:r>
          </a:p>
          <a:p>
            <a:r>
              <a:rPr lang="en-US" sz="1800" dirty="0"/>
              <a:t>If target is not attained for three consecutive years, state must obligate funds to improve the measure.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Extremely High Threshold for Poor Pavements on Interstate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/>
        </p:nvGraphicFramePr>
        <p:xfrm>
          <a:off x="612317" y="1879826"/>
          <a:ext cx="7549929" cy="268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3167"/>
                <a:gridCol w="1696130"/>
                <a:gridCol w="1696130"/>
                <a:gridCol w="1714502"/>
              </a:tblGrid>
              <a:tr h="484764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Good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Fair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Poor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</a:tr>
              <a:tr h="53169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IRI (inches/mile)</a:t>
                      </a:r>
                      <a:endParaRPr lang="en-US" sz="24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&lt;95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95-170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&gt;170</a:t>
                      </a:r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</a:tr>
              <a:tr h="53689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Cracking (%)</a:t>
                      </a:r>
                      <a:endParaRPr lang="en-US" sz="24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&lt;5%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5% - 10%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&gt;10%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</a:tr>
              <a:tr h="56802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Rutting (inches)</a:t>
                      </a:r>
                      <a:endParaRPr lang="en-US" sz="24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&lt;0.20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0.20 – 0.40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&gt;0.40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</a:tr>
              <a:tr h="56802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Faulting (inches)</a:t>
                      </a:r>
                      <a:endParaRPr lang="en-US" sz="24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&lt;0.05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0.05 – 0.15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&gt;0.15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Ahead for Progress in the 21st Century (MAP-21)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Federal Surface Transportation Funding Bill</a:t>
            </a:r>
          </a:p>
          <a:p>
            <a:r>
              <a:rPr lang="en-US" sz="1800" dirty="0"/>
              <a:t>Signed into Law July 2012</a:t>
            </a:r>
          </a:p>
          <a:p>
            <a:r>
              <a:rPr lang="en-US" sz="1800" dirty="0"/>
              <a:t>Establishes a Performance-Based Program for Highways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0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Extremely High Threshold for Poor Pavements on Interstate</a:t>
            </a:r>
          </a:p>
          <a:p>
            <a:r>
              <a:rPr lang="en-US" dirty="0" smtClean="0"/>
              <a:t>Missing Data is Considered Poor by Default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Extremely High Threshold for Poor Pavements on Interstate</a:t>
            </a:r>
          </a:p>
          <a:p>
            <a:r>
              <a:rPr lang="en-US" dirty="0" smtClean="0"/>
              <a:t>Missing Pavement Data is Considered Poor by Default</a:t>
            </a:r>
          </a:p>
          <a:p>
            <a:r>
              <a:rPr lang="en-US" dirty="0" smtClean="0"/>
              <a:t>Forces Bridge Program to Focus on NHS</a:t>
            </a:r>
          </a:p>
          <a:p>
            <a:r>
              <a:rPr lang="en-US" dirty="0" smtClean="0"/>
              <a:t>Deck Area emphasis may hurt rural areas</a:t>
            </a:r>
          </a:p>
          <a:p>
            <a:r>
              <a:rPr lang="en-US" dirty="0" smtClean="0"/>
              <a:t>Replacement vs. Preservation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KYTC-Specific Measures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1" y="2241551"/>
            <a:ext cx="3708218" cy="3017520"/>
          </a:xfrm>
        </p:spPr>
        <p:txBody>
          <a:bodyPr>
            <a:normAutofit/>
          </a:bodyPr>
          <a:lstStyle/>
          <a:p>
            <a:r>
              <a:rPr lang="en-US" sz="1800" b="1" dirty="0"/>
              <a:t>Pavements</a:t>
            </a:r>
          </a:p>
          <a:p>
            <a:r>
              <a:rPr lang="en-US" sz="1800" dirty="0"/>
              <a:t>% Poor Pavements </a:t>
            </a:r>
            <a:br>
              <a:rPr lang="en-US" sz="1800" dirty="0"/>
            </a:br>
            <a:r>
              <a:rPr lang="en-US" sz="1800" dirty="0"/>
              <a:t>(by KYTC Definition, NHS and non-NHS)</a:t>
            </a:r>
          </a:p>
          <a:p>
            <a:r>
              <a:rPr lang="en-US" sz="1800" dirty="0"/>
              <a:t>% Good Pavements </a:t>
            </a:r>
            <a:br>
              <a:rPr lang="en-US" sz="1800" dirty="0"/>
            </a:br>
            <a:r>
              <a:rPr lang="en-US" sz="1800" dirty="0"/>
              <a:t>(by KYTC Definition, NHS and non-NHS)</a:t>
            </a:r>
          </a:p>
          <a:p>
            <a:r>
              <a:rPr lang="en-US" sz="1800" dirty="0"/>
              <a:t>Average Remaining Service Life</a:t>
            </a:r>
            <a:br>
              <a:rPr lang="en-US" sz="1800" dirty="0"/>
            </a:br>
            <a:r>
              <a:rPr lang="en-US" sz="1800" dirty="0"/>
              <a:t>(NHS and non-NHS)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84297" y="2239509"/>
            <a:ext cx="3457574" cy="3017520"/>
          </a:xfrm>
          <a:prstGeom prst="rect">
            <a:avLst/>
          </a:prstGeom>
        </p:spPr>
        <p:txBody>
          <a:bodyPr vert="horz" lIns="0" tIns="34290" rIns="0" bIns="34290" rtlCol="0">
            <a:normAutofit/>
          </a:bodyPr>
          <a:lstStyle/>
          <a:p>
            <a:pPr marL="68580" indent="-68580" defTabSz="685800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Bridges</a:t>
            </a:r>
          </a:p>
          <a:p>
            <a:pPr marL="68580" indent="-68580" defTabSz="685800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# of Substandard Bridges on State Routes</a:t>
            </a:r>
          </a:p>
          <a:p>
            <a:pPr marL="68580" indent="-68580" defTabSz="685800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# of Structurally Deficient Bridges (entire system)</a:t>
            </a:r>
          </a:p>
          <a:p>
            <a:pPr marL="68580" indent="-68580" defTabSz="685800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 Structurally Deficient Deck Area (entire system)</a:t>
            </a:r>
          </a:p>
          <a:p>
            <a:pPr marL="68580" indent="-68580" defTabSz="685800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Questions/Comments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1800" dirty="0"/>
              <a:t>Comment period open until May 8, 2015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Based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Focus on National Transportation Goals</a:t>
            </a:r>
          </a:p>
          <a:p>
            <a:r>
              <a:rPr lang="en-US" sz="1800" dirty="0"/>
              <a:t>Increase Accountability and Transparency</a:t>
            </a:r>
          </a:p>
          <a:p>
            <a:r>
              <a:rPr lang="en-US" sz="1800" dirty="0"/>
              <a:t>Improve Investment </a:t>
            </a:r>
            <a:r>
              <a:rPr lang="en-US" sz="1800" dirty="0"/>
              <a:t>Decision-making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265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Areas for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Safety</a:t>
            </a:r>
          </a:p>
          <a:p>
            <a:r>
              <a:rPr lang="en-US" sz="1800" dirty="0"/>
              <a:t>Infrastructure Condition</a:t>
            </a:r>
          </a:p>
          <a:p>
            <a:r>
              <a:rPr lang="en-US" sz="1800" dirty="0"/>
              <a:t>Congestion Reduction</a:t>
            </a:r>
          </a:p>
          <a:p>
            <a:r>
              <a:rPr lang="en-US" sz="1800" dirty="0"/>
              <a:t>System Reliability</a:t>
            </a:r>
          </a:p>
          <a:p>
            <a:r>
              <a:rPr lang="en-US" sz="1800" dirty="0"/>
              <a:t>Freight Movement and Economic Vitality</a:t>
            </a:r>
          </a:p>
          <a:p>
            <a:r>
              <a:rPr lang="en-US" sz="1800" dirty="0"/>
              <a:t>Environmental Sustainability</a:t>
            </a:r>
          </a:p>
          <a:p>
            <a:r>
              <a:rPr lang="en-US" sz="1800" dirty="0"/>
              <a:t>Reduced Project Delivery Delays</a:t>
            </a:r>
          </a:p>
        </p:txBody>
      </p:sp>
    </p:spTree>
    <p:extLst>
      <p:ext uri="{BB962C8B-B14F-4D97-AF65-F5344CB8AC3E}">
        <p14:creationId xmlns:p14="http://schemas.microsoft.com/office/powerpoint/2010/main" val="29883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Areas for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Safety</a:t>
            </a:r>
          </a:p>
          <a:p>
            <a:r>
              <a:rPr lang="en-US" sz="1800" dirty="0"/>
              <a:t>Infrastructure Condition</a:t>
            </a:r>
          </a:p>
          <a:p>
            <a:r>
              <a:rPr lang="en-US" sz="1800" dirty="0"/>
              <a:t>Congestion Reduction</a:t>
            </a:r>
          </a:p>
          <a:p>
            <a:r>
              <a:rPr lang="en-US" sz="1800" dirty="0"/>
              <a:t>System Reliability</a:t>
            </a:r>
          </a:p>
          <a:p>
            <a:r>
              <a:rPr lang="en-US" sz="1800" dirty="0"/>
              <a:t>Freight Movement and Economic Vitality</a:t>
            </a:r>
          </a:p>
          <a:p>
            <a:r>
              <a:rPr lang="en-US" sz="1800" dirty="0"/>
              <a:t>Environmental Sustainability</a:t>
            </a:r>
          </a:p>
          <a:p>
            <a:r>
              <a:rPr lang="en-US" sz="1800" dirty="0"/>
              <a:t>Reduced Project Delivery Delays</a:t>
            </a:r>
          </a:p>
        </p:txBody>
      </p:sp>
      <p:sp>
        <p:nvSpPr>
          <p:cNvPr id="4" name="Oval 3"/>
          <p:cNvSpPr/>
          <p:nvPr/>
        </p:nvSpPr>
        <p:spPr>
          <a:xfrm>
            <a:off x="620768" y="2497931"/>
            <a:ext cx="2754654" cy="534591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75631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622" y="2229317"/>
            <a:ext cx="7543800" cy="3017520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/>
              <a:t>Pavement</a:t>
            </a:r>
          </a:p>
          <a:p>
            <a:r>
              <a:rPr lang="en-US" sz="1800" dirty="0"/>
              <a:t>Bridges</a:t>
            </a:r>
          </a:p>
          <a:p>
            <a:r>
              <a:rPr lang="en-US" sz="1800" dirty="0"/>
              <a:t>Guardrail</a:t>
            </a:r>
          </a:p>
          <a:p>
            <a:r>
              <a:rPr lang="en-US" sz="1800" dirty="0"/>
              <a:t>Signs</a:t>
            </a:r>
          </a:p>
          <a:p>
            <a:r>
              <a:rPr lang="en-US" sz="1800" dirty="0"/>
              <a:t>Signals</a:t>
            </a:r>
          </a:p>
          <a:p>
            <a:r>
              <a:rPr lang="en-US" sz="1800" dirty="0"/>
              <a:t>Striping</a:t>
            </a:r>
          </a:p>
          <a:p>
            <a:r>
              <a:rPr lang="en-US" sz="1800" dirty="0"/>
              <a:t>Pipes</a:t>
            </a:r>
          </a:p>
          <a:p>
            <a:r>
              <a:rPr lang="en-US" sz="1800" dirty="0"/>
              <a:t>Etc.</a:t>
            </a:r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501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622" y="2229317"/>
            <a:ext cx="7543800" cy="3017520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/>
              <a:t>Pavement</a:t>
            </a:r>
          </a:p>
          <a:p>
            <a:r>
              <a:rPr lang="en-US" sz="1800" dirty="0"/>
              <a:t>Bridges</a:t>
            </a:r>
          </a:p>
          <a:p>
            <a:r>
              <a:rPr lang="en-US" sz="1800" dirty="0"/>
              <a:t>Guardrail</a:t>
            </a:r>
          </a:p>
          <a:p>
            <a:r>
              <a:rPr lang="en-US" sz="1800" dirty="0"/>
              <a:t>Signs</a:t>
            </a:r>
          </a:p>
          <a:p>
            <a:r>
              <a:rPr lang="en-US" sz="1800" dirty="0"/>
              <a:t>Signals</a:t>
            </a:r>
          </a:p>
          <a:p>
            <a:r>
              <a:rPr lang="en-US" sz="1800" dirty="0"/>
              <a:t>Striping</a:t>
            </a:r>
          </a:p>
          <a:p>
            <a:r>
              <a:rPr lang="en-US" sz="1800" dirty="0"/>
              <a:t>Pipes</a:t>
            </a:r>
          </a:p>
          <a:p>
            <a:r>
              <a:rPr lang="en-US" sz="1800" dirty="0"/>
              <a:t>Etc.</a:t>
            </a:r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4" name="Oval 3"/>
          <p:cNvSpPr/>
          <p:nvPr/>
        </p:nvSpPr>
        <p:spPr>
          <a:xfrm>
            <a:off x="634433" y="2070737"/>
            <a:ext cx="1306962" cy="907256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42294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Notice of Proposed Rulemaking (NPRM) for Pavement and Bridge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Published January 5, 2015</a:t>
            </a:r>
          </a:p>
          <a:p>
            <a:r>
              <a:rPr lang="en-US" dirty="0"/>
              <a:t>Establishes Required Performance Measures and Targets for National Highway System</a:t>
            </a:r>
          </a:p>
          <a:p>
            <a:r>
              <a:rPr lang="en-US" dirty="0"/>
              <a:t>Comment Period through May 8, 2015</a:t>
            </a:r>
          </a:p>
        </p:txBody>
      </p:sp>
    </p:spTree>
    <p:extLst>
      <p:ext uri="{BB962C8B-B14F-4D97-AF65-F5344CB8AC3E}">
        <p14:creationId xmlns:p14="http://schemas.microsoft.com/office/powerpoint/2010/main" val="210602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Pavement Condition Measures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08260" y="2381930"/>
          <a:ext cx="7574420" cy="2105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7210"/>
                <a:gridCol w="3787210"/>
              </a:tblGrid>
              <a:tr h="5939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INTERSTATES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NON-INTERSTATE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NHS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noFill/>
                  </a:tcPr>
                </a:tc>
              </a:tr>
              <a:tr h="8157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% of</a:t>
                      </a:r>
                      <a:r>
                        <a:rPr lang="en-US" sz="2400" baseline="0" dirty="0" smtClean="0"/>
                        <a:t> “Good” Pavements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% of “Good” Pavements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92D050"/>
                    </a:solidFill>
                  </a:tcPr>
                </a:tc>
              </a:tr>
              <a:tr h="6959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% of “Poor” Pavements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%</a:t>
                      </a:r>
                      <a:r>
                        <a:rPr lang="en-US" sz="2400" baseline="0" dirty="0" smtClean="0"/>
                        <a:t> of “Poor” Pavements</a:t>
                      </a:r>
                      <a:endParaRPr lang="en-US" sz="2400" dirty="0"/>
                    </a:p>
                  </a:txBody>
                  <a:tcPr marL="68580" marR="68580" marT="34290" marB="34290">
                    <a:solidFill>
                      <a:srgbClr val="E2A69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86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2A7B6F1E46774DBD5C7F1DD129BFD5" ma:contentTypeVersion="4" ma:contentTypeDescription="Create a new document." ma:contentTypeScope="" ma:versionID="15bd51e93a69a96024dcb2415bd3bf46">
  <xsd:schema xmlns:xsd="http://www.w3.org/2001/XMLSchema" xmlns:xs="http://www.w3.org/2001/XMLSchema" xmlns:p="http://schemas.microsoft.com/office/2006/metadata/properties" xmlns:ns1="http://schemas.microsoft.com/sharepoint/v3" xmlns:ns2="9c16dc54-5a24-4afd-a61c-664ec7eab416" targetNamespace="http://schemas.microsoft.com/office/2006/metadata/properties" ma:root="true" ma:fieldsID="a0860fcfb153a9e8d6d1856a0bd2c86a" ns1:_="" ns2:_="">
    <xsd:import namespace="http://schemas.microsoft.com/sharepoint/v3"/>
    <xsd:import namespace="9c16dc54-5a24-4afd-a61c-664ec7eab41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6dc54-5a24-4afd-a61c-664ec7eab4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EC2B502-9470-447D-962C-132352ECBD28}"/>
</file>

<file path=customXml/itemProps2.xml><?xml version="1.0" encoding="utf-8"?>
<ds:datastoreItem xmlns:ds="http://schemas.openxmlformats.org/officeDocument/2006/customXml" ds:itemID="{67EE7B10-4773-47CB-91AB-FEE4A6C1347D}"/>
</file>

<file path=customXml/itemProps3.xml><?xml version="1.0" encoding="utf-8"?>
<ds:datastoreItem xmlns:ds="http://schemas.openxmlformats.org/officeDocument/2006/customXml" ds:itemID="{E7A3DD13-50E3-4FC2-9C5B-1BC67AB363AB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</TotalTime>
  <Words>574</Words>
  <Application>Microsoft Office PowerPoint</Application>
  <PresentationFormat>On-screen Show (4:3)</PresentationFormat>
  <Paragraphs>163</Paragraphs>
  <Slides>23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Calibri</vt:lpstr>
      <vt:lpstr>Calibri Light</vt:lpstr>
      <vt:lpstr>Retrospect</vt:lpstr>
      <vt:lpstr>MAP 21 Performance Measures for Pavements and Bridges</vt:lpstr>
      <vt:lpstr>Moving Ahead for Progress in the 21st Century (MAP-21)</vt:lpstr>
      <vt:lpstr>Performance Based Program</vt:lpstr>
      <vt:lpstr>Focus Areas for Performance</vt:lpstr>
      <vt:lpstr>Focus Areas for Performance</vt:lpstr>
      <vt:lpstr>Infrastructure</vt:lpstr>
      <vt:lpstr>Infrastructure</vt:lpstr>
      <vt:lpstr>Notice of Proposed Rulemaking (NPRM) for Pavement and Bridge Conditions</vt:lpstr>
      <vt:lpstr>Pavement Condition Measures</vt:lpstr>
      <vt:lpstr>Required Metrics </vt:lpstr>
      <vt:lpstr>How are “Good” and “Poor” Defined?</vt:lpstr>
      <vt:lpstr>Determining Pavement Condition</vt:lpstr>
      <vt:lpstr>Required Threshold and Penalties </vt:lpstr>
      <vt:lpstr>Bridge Condition Measures</vt:lpstr>
      <vt:lpstr>PowerPoint Presentation</vt:lpstr>
      <vt:lpstr>Determining Bridge Condition</vt:lpstr>
      <vt:lpstr>Required Threshold and Penalties </vt:lpstr>
      <vt:lpstr>Potential Concerns</vt:lpstr>
      <vt:lpstr>PowerPoint Presentation</vt:lpstr>
      <vt:lpstr>Potential Concerns</vt:lpstr>
      <vt:lpstr>Potential Concerns</vt:lpstr>
      <vt:lpstr>Possible KYTC-Specific Measures </vt:lpstr>
      <vt:lpstr>Questions/Comments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Wilcoxson, Jon (KYTC)</dc:creator>
  <cp:lastModifiedBy>Jonathan Wilcoxson</cp:lastModifiedBy>
  <cp:revision>9</cp:revision>
  <dcterms:created xsi:type="dcterms:W3CDTF">2014-09-12T02:11:56Z</dcterms:created>
  <dcterms:modified xsi:type="dcterms:W3CDTF">2015-02-26T01:26:46Z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0x010100112A7B6F1E46774DBD5C7F1DD129BFD5</vt:lpwstr>
  </property>
</Properties>
</file>